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29"/>
  </p:notesMasterIdLst>
  <p:sldIdLst>
    <p:sldId id="256" r:id="rId2"/>
    <p:sldId id="394" r:id="rId3"/>
    <p:sldId id="399" r:id="rId4"/>
    <p:sldId id="400" r:id="rId5"/>
    <p:sldId id="376" r:id="rId6"/>
    <p:sldId id="395" r:id="rId7"/>
    <p:sldId id="384" r:id="rId8"/>
    <p:sldId id="397" r:id="rId9"/>
    <p:sldId id="387" r:id="rId10"/>
    <p:sldId id="396" r:id="rId11"/>
    <p:sldId id="385" r:id="rId12"/>
    <p:sldId id="398" r:id="rId13"/>
    <p:sldId id="388" r:id="rId14"/>
    <p:sldId id="408" r:id="rId15"/>
    <p:sldId id="383" r:id="rId16"/>
    <p:sldId id="375" r:id="rId17"/>
    <p:sldId id="401" r:id="rId18"/>
    <p:sldId id="389" r:id="rId19"/>
    <p:sldId id="390" r:id="rId20"/>
    <p:sldId id="402" r:id="rId21"/>
    <p:sldId id="391" r:id="rId22"/>
    <p:sldId id="392" r:id="rId23"/>
    <p:sldId id="393" r:id="rId24"/>
    <p:sldId id="403" r:id="rId25"/>
    <p:sldId id="404" r:id="rId26"/>
    <p:sldId id="405" r:id="rId27"/>
    <p:sldId id="275" r:id="rId28"/>
  </p:sldIdLst>
  <p:sldSz cx="6858000" cy="5148263"/>
  <p:notesSz cx="6858000" cy="9144000"/>
  <p:defaultTextStyle>
    <a:defPPr>
      <a:defRPr lang="en-US"/>
    </a:defPPr>
    <a:lvl1pPr marL="0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761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525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287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051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3812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6576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339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102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pos="210" userDrawn="1">
          <p15:clr>
            <a:srgbClr val="A4A3A4"/>
          </p15:clr>
        </p15:guide>
        <p15:guide id="5" pos="41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o Santini" initials="HS" lastIdx="2" clrIdx="0">
    <p:extLst>
      <p:ext uri="{19B8F6BF-5375-455C-9EA6-DF929625EA0E}">
        <p15:presenceInfo xmlns:p15="http://schemas.microsoft.com/office/powerpoint/2012/main" userId="acc85d557020f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61818"/>
    <a:srgbClr val="626E73"/>
    <a:srgbClr val="7D8C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734" y="120"/>
      </p:cViewPr>
      <p:guideLst>
        <p:guide orient="horz" pos="1622"/>
        <p:guide pos="2160"/>
        <p:guide orient="horz" pos="419"/>
        <p:guide pos="210"/>
        <p:guide pos="41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6T12:26:30.323" idx="2">
    <p:pos x="4169" y="1902"/>
    <p:text>Query apresentada
SELECT * FROM AdventureWorks.SalesLT.CustomerAddress;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6T12:02:13.898" idx="1">
    <p:pos x="4096" y="2238"/>
    <p:text>Query apresentada:
SELECT C.OrderDate, a.name, A.ProductNumber, D.StateProvince, D.CountryRegion,B.OrderQty,B.UnitPrice, B.LineTotal, E.SalesPerson
FROM AdventureWorks.SalesLT.Product A
INNER JOIN AdventureWorks.SalesLT.SalesOrderDetail B
ON (A.ProductID = B.ProductID )
INNER JOIN  AdventureWorks.SalesLT.SalesOrderHeader C
ON (B.SalesOrderID =C.SalesOrderID)
INNER JOIN AdventureWorks.SalesLT.Address D
ON (C.ShipToAddressID = D.AddressID)
INNER JOIN AdventureWorks.SalesLT.Customer E
ON (C.CustomerID = E.CustomerID );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B831-621B-B447-BA05-33BBB51106E9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8AFF9-521A-A140-89FE-20F54EFA29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761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525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287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051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3812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576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339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102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9299"/>
            <a:ext cx="58293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7349"/>
            <a:ext cx="48006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3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6169"/>
            <a:ext cx="154305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6169"/>
            <a:ext cx="451485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9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4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70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8236"/>
            <a:ext cx="5829300" cy="1022502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2055"/>
            <a:ext cx="5829300" cy="1126182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7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4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15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0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358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630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901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17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9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1262"/>
            <a:ext cx="3028950" cy="33976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1262"/>
            <a:ext cx="3028950" cy="33976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1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2401"/>
            <a:ext cx="3030141" cy="48026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15" indent="0">
              <a:buNone/>
              <a:defRPr sz="1500" b="1"/>
            </a:lvl2pPr>
            <a:lvl3pPr marL="685434" indent="0">
              <a:buNone/>
              <a:defRPr sz="1400" b="1"/>
            </a:lvl3pPr>
            <a:lvl4pPr marL="1028150" indent="0">
              <a:buNone/>
              <a:defRPr sz="1200" b="1"/>
            </a:lvl4pPr>
            <a:lvl5pPr marL="1370868" indent="0">
              <a:buNone/>
              <a:defRPr sz="1200" b="1"/>
            </a:lvl5pPr>
            <a:lvl6pPr marL="1713584" indent="0">
              <a:buNone/>
              <a:defRPr sz="1200" b="1"/>
            </a:lvl6pPr>
            <a:lvl7pPr marL="2056301" indent="0">
              <a:buNone/>
              <a:defRPr sz="1200" b="1"/>
            </a:lvl7pPr>
            <a:lvl8pPr marL="2399019" indent="0">
              <a:buNone/>
              <a:defRPr sz="1200" b="1"/>
            </a:lvl8pPr>
            <a:lvl9pPr marL="2741736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2667"/>
            <a:ext cx="3030141" cy="296621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5" y="1152401"/>
            <a:ext cx="3031331" cy="48026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15" indent="0">
              <a:buNone/>
              <a:defRPr sz="1500" b="1"/>
            </a:lvl2pPr>
            <a:lvl3pPr marL="685434" indent="0">
              <a:buNone/>
              <a:defRPr sz="1400" b="1"/>
            </a:lvl3pPr>
            <a:lvl4pPr marL="1028150" indent="0">
              <a:buNone/>
              <a:defRPr sz="1200" b="1"/>
            </a:lvl4pPr>
            <a:lvl5pPr marL="1370868" indent="0">
              <a:buNone/>
              <a:defRPr sz="1200" b="1"/>
            </a:lvl5pPr>
            <a:lvl6pPr marL="1713584" indent="0">
              <a:buNone/>
              <a:defRPr sz="1200" b="1"/>
            </a:lvl6pPr>
            <a:lvl7pPr marL="2056301" indent="0">
              <a:buNone/>
              <a:defRPr sz="1200" b="1"/>
            </a:lvl7pPr>
            <a:lvl8pPr marL="2399019" indent="0">
              <a:buNone/>
              <a:defRPr sz="1200" b="1"/>
            </a:lvl8pPr>
            <a:lvl9pPr marL="2741736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5" y="1632667"/>
            <a:ext cx="3031331" cy="296621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6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4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204983"/>
            <a:ext cx="2256235" cy="87234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3" y="204977"/>
            <a:ext cx="3833813" cy="4393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6" y="1077328"/>
            <a:ext cx="2256235" cy="3521555"/>
          </a:xfrm>
        </p:spPr>
        <p:txBody>
          <a:bodyPr/>
          <a:lstStyle>
            <a:lvl1pPr marL="0" indent="0">
              <a:buNone/>
              <a:defRPr sz="1100"/>
            </a:lvl1pPr>
            <a:lvl2pPr marL="342715" indent="0">
              <a:buNone/>
              <a:defRPr sz="900"/>
            </a:lvl2pPr>
            <a:lvl3pPr marL="685434" indent="0">
              <a:buNone/>
              <a:defRPr sz="800"/>
            </a:lvl3pPr>
            <a:lvl4pPr marL="1028150" indent="0">
              <a:buNone/>
              <a:defRPr sz="700"/>
            </a:lvl4pPr>
            <a:lvl5pPr marL="1370868" indent="0">
              <a:buNone/>
              <a:defRPr sz="700"/>
            </a:lvl5pPr>
            <a:lvl6pPr marL="1713584" indent="0">
              <a:buNone/>
              <a:defRPr sz="700"/>
            </a:lvl6pPr>
            <a:lvl7pPr marL="2056301" indent="0">
              <a:buNone/>
              <a:defRPr sz="700"/>
            </a:lvl7pPr>
            <a:lvl8pPr marL="2399019" indent="0">
              <a:buNone/>
              <a:defRPr sz="700"/>
            </a:lvl8pPr>
            <a:lvl9pPr marL="2741736" indent="0">
              <a:buNone/>
              <a:defRPr sz="7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8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3784"/>
            <a:ext cx="4114800" cy="42544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60007"/>
            <a:ext cx="4114800" cy="3088958"/>
          </a:xfrm>
        </p:spPr>
        <p:txBody>
          <a:bodyPr/>
          <a:lstStyle>
            <a:lvl1pPr marL="0" indent="0">
              <a:buNone/>
              <a:defRPr sz="2400"/>
            </a:lvl1pPr>
            <a:lvl2pPr marL="342715" indent="0">
              <a:buNone/>
              <a:defRPr sz="2100"/>
            </a:lvl2pPr>
            <a:lvl3pPr marL="685434" indent="0">
              <a:buNone/>
              <a:defRPr sz="1800"/>
            </a:lvl3pPr>
            <a:lvl4pPr marL="1028150" indent="0">
              <a:buNone/>
              <a:defRPr sz="1500"/>
            </a:lvl4pPr>
            <a:lvl5pPr marL="1370868" indent="0">
              <a:buNone/>
              <a:defRPr sz="1500"/>
            </a:lvl5pPr>
            <a:lvl6pPr marL="1713584" indent="0">
              <a:buNone/>
              <a:defRPr sz="1500"/>
            </a:lvl6pPr>
            <a:lvl7pPr marL="2056301" indent="0">
              <a:buNone/>
              <a:defRPr sz="1500"/>
            </a:lvl7pPr>
            <a:lvl8pPr marL="2399019" indent="0">
              <a:buNone/>
              <a:defRPr sz="1500"/>
            </a:lvl8pPr>
            <a:lvl9pPr marL="2741736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9237"/>
            <a:ext cx="4114800" cy="604205"/>
          </a:xfrm>
        </p:spPr>
        <p:txBody>
          <a:bodyPr/>
          <a:lstStyle>
            <a:lvl1pPr marL="0" indent="0">
              <a:buNone/>
              <a:defRPr sz="1100"/>
            </a:lvl1pPr>
            <a:lvl2pPr marL="342715" indent="0">
              <a:buNone/>
              <a:defRPr sz="900"/>
            </a:lvl2pPr>
            <a:lvl3pPr marL="685434" indent="0">
              <a:buNone/>
              <a:defRPr sz="800"/>
            </a:lvl3pPr>
            <a:lvl4pPr marL="1028150" indent="0">
              <a:buNone/>
              <a:defRPr sz="700"/>
            </a:lvl4pPr>
            <a:lvl5pPr marL="1370868" indent="0">
              <a:buNone/>
              <a:defRPr sz="700"/>
            </a:lvl5pPr>
            <a:lvl6pPr marL="1713584" indent="0">
              <a:buNone/>
              <a:defRPr sz="700"/>
            </a:lvl6pPr>
            <a:lvl7pPr marL="2056301" indent="0">
              <a:buNone/>
              <a:defRPr sz="700"/>
            </a:lvl7pPr>
            <a:lvl8pPr marL="2399019" indent="0">
              <a:buNone/>
              <a:defRPr sz="700"/>
            </a:lvl8pPr>
            <a:lvl9pPr marL="2741736" indent="0">
              <a:buNone/>
              <a:defRPr sz="7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6169"/>
            <a:ext cx="6172200" cy="858044"/>
          </a:xfrm>
          <a:prstGeom prst="rect">
            <a:avLst/>
          </a:prstGeom>
        </p:spPr>
        <p:txBody>
          <a:bodyPr vert="horz" lIns="68544" tIns="34272" rIns="68544" bIns="34272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1262"/>
            <a:ext cx="6172200" cy="3397616"/>
          </a:xfrm>
          <a:prstGeom prst="rect">
            <a:avLst/>
          </a:prstGeom>
        </p:spPr>
        <p:txBody>
          <a:bodyPr vert="horz" lIns="68544" tIns="34272" rIns="68544" bIns="34272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71684"/>
            <a:ext cx="1600200" cy="27409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695D4-C2E3-524A-A154-E6036064930E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71684"/>
            <a:ext cx="2171700" cy="27409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71684"/>
            <a:ext cx="1600200" cy="27409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FD00-10A0-8A42-BC0C-7FB4973ACCF2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772168" y="222268"/>
            <a:ext cx="902386" cy="141765"/>
            <a:chOff x="8046161" y="222263"/>
            <a:chExt cx="902386" cy="14176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161" y="237648"/>
              <a:ext cx="469813" cy="126380"/>
            </a:xfrm>
            <a:prstGeom prst="rect">
              <a:avLst/>
            </a:prstGeom>
          </p:spPr>
        </p:pic>
        <p:pic>
          <p:nvPicPr>
            <p:cNvPr id="10" name="Picture 9" descr="mba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053" y="222263"/>
              <a:ext cx="337494" cy="137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2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txStyles>
    <p:titleStyle>
      <a:lvl1pPr algn="ctr" defTabSz="342715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039" indent="-257039" algn="l" defTabSz="34271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915" indent="-214199" algn="l" defTabSz="342715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6794" indent="-171358" algn="l" defTabSz="34271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09" indent="-171358" algn="l" defTabSz="342715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225" indent="-171358" algn="l" defTabSz="342715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943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0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3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15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0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4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1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019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6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wmf"/><Relationship Id="rId4" Type="http://schemas.openxmlformats.org/officeDocument/2006/relationships/package" Target="../embeddings/Microsoft_Excel_Macro-Enabled_Worksheet.xlsm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8.png"/><Relationship Id="rId7" Type="http://schemas.openxmlformats.org/officeDocument/2006/relationships/package" Target="../embeddings/Microsoft_Excel_Macro-Enabled_Worksheet2.xlsm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wmf"/><Relationship Id="rId5" Type="http://schemas.openxmlformats.org/officeDocument/2006/relationships/package" Target="../embeddings/Microsoft_Excel_Macro-Enabled_Worksheet1.xlsm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2.png"/><Relationship Id="rId7" Type="http://schemas.openxmlformats.org/officeDocument/2006/relationships/package" Target="../embeddings/Microsoft_Excel_Macro-Enabled_Worksheet4.xlsm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wmf"/><Relationship Id="rId5" Type="http://schemas.openxmlformats.org/officeDocument/2006/relationships/package" Target="../embeddings/Microsoft_Excel_Macro-Enabled_Worksheet3.xlsm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wmf"/><Relationship Id="rId4" Type="http://schemas.openxmlformats.org/officeDocument/2006/relationships/package" Target="../embeddings/Microsoft_Excel_Macro-Enabled_Worksheet5.xlsm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wmf"/><Relationship Id="rId4" Type="http://schemas.openxmlformats.org/officeDocument/2006/relationships/package" Target="../embeddings/Microsoft_Excel_Macro-Enabled_Worksheet6.xlsm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wmf"/><Relationship Id="rId4" Type="http://schemas.openxmlformats.org/officeDocument/2006/relationships/package" Target="../embeddings/Microsoft_Excel_Macro-Enabled_Worksheet7.xlsm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43.png"/><Relationship Id="rId7" Type="http://schemas.openxmlformats.org/officeDocument/2006/relationships/package" Target="../embeddings/Microsoft_Excel_Macro-Enabled_Worksheet9.xlsm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wmf"/><Relationship Id="rId5" Type="http://schemas.openxmlformats.org/officeDocument/2006/relationships/package" Target="../embeddings/Microsoft_Excel_Macro-Enabled_Worksheet8.xlsm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8.png"/><Relationship Id="rId7" Type="http://schemas.openxmlformats.org/officeDocument/2006/relationships/package" Target="../embeddings/Microsoft_Excel_Macro-Enabled_Worksheet11.xlsm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wmf"/><Relationship Id="rId5" Type="http://schemas.openxmlformats.org/officeDocument/2006/relationships/package" Target="../embeddings/Microsoft_Excel_Macro-Enabled_Worksheet10.xlsm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8263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54" y="1018280"/>
            <a:ext cx="1809092" cy="486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4" y="253982"/>
            <a:ext cx="6400374" cy="46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Curated</a:t>
            </a:r>
            <a:endParaRPr lang="pt-BR" sz="3200" b="1" dirty="0">
              <a:solidFill>
                <a:schemeClr val="bg1"/>
              </a:solidFill>
              <a:latin typeface="Gotham HTF Medium"/>
              <a:cs typeface="Gotham HTF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7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F5AA23-F8A9-4833-BDD8-495FE1DF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29" y="523081"/>
            <a:ext cx="2114269" cy="9772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59D2E4-FD5F-4A64-AB47-5EB875EA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899" y="1964719"/>
            <a:ext cx="3598209" cy="11417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43DD79-8D5B-44C6-9D58-5D2FE2AD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12" y="601770"/>
            <a:ext cx="1484499" cy="9048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24C551-448C-4BC8-BCA9-7DAFA45FD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917" y="516791"/>
            <a:ext cx="1274198" cy="989873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E97F194-18B0-45FD-A540-3C99EAFCEB75}"/>
              </a:ext>
            </a:extLst>
          </p:cNvPr>
          <p:cNvSpPr/>
          <p:nvPr/>
        </p:nvSpPr>
        <p:spPr>
          <a:xfrm rot="16200000">
            <a:off x="4556967" y="530419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2CAAE8-381F-48C9-BADD-EA61CF16B681}"/>
              </a:ext>
            </a:extLst>
          </p:cNvPr>
          <p:cNvSpPr txBox="1"/>
          <p:nvPr/>
        </p:nvSpPr>
        <p:spPr>
          <a:xfrm>
            <a:off x="1836043" y="981136"/>
            <a:ext cx="110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Origem</a:t>
            </a:r>
          </a:p>
          <a:p>
            <a:r>
              <a:rPr lang="pt-BR" sz="900" dirty="0"/>
              <a:t>Arquivos HRM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8F7297-C98F-4873-AE3D-4F2E37008794}"/>
              </a:ext>
            </a:extLst>
          </p:cNvPr>
          <p:cNvSpPr txBox="1"/>
          <p:nvPr/>
        </p:nvSpPr>
        <p:spPr>
          <a:xfrm>
            <a:off x="4351923" y="975356"/>
            <a:ext cx="10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Destino</a:t>
            </a:r>
            <a:br>
              <a:rPr lang="pt-BR" sz="900" dirty="0"/>
            </a:br>
            <a:r>
              <a:rPr lang="pt-BR" sz="900" dirty="0"/>
              <a:t>Arquivos CRT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BE2FD88E-0174-46F2-8C25-437CA653D93B}"/>
              </a:ext>
            </a:extLst>
          </p:cNvPr>
          <p:cNvSpPr/>
          <p:nvPr/>
        </p:nvSpPr>
        <p:spPr>
          <a:xfrm rot="16200000">
            <a:off x="2024959" y="530419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EA36C16-2052-4405-9F82-7F8DFFECA0F7}"/>
              </a:ext>
            </a:extLst>
          </p:cNvPr>
          <p:cNvCxnSpPr>
            <a:cxnSpLocks/>
          </p:cNvCxnSpPr>
          <p:nvPr/>
        </p:nvCxnSpPr>
        <p:spPr>
          <a:xfrm>
            <a:off x="2125599" y="2708987"/>
            <a:ext cx="577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8CFE78-6D9A-47CF-B82A-204BA7DC41C7}"/>
              </a:ext>
            </a:extLst>
          </p:cNvPr>
          <p:cNvCxnSpPr>
            <a:cxnSpLocks/>
          </p:cNvCxnSpPr>
          <p:nvPr/>
        </p:nvCxnSpPr>
        <p:spPr>
          <a:xfrm>
            <a:off x="1124561" y="4260476"/>
            <a:ext cx="577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AF6297-A825-42F6-B121-5DEB4C5594D9}"/>
              </a:ext>
            </a:extLst>
          </p:cNvPr>
          <p:cNvSpPr txBox="1"/>
          <p:nvPr/>
        </p:nvSpPr>
        <p:spPr>
          <a:xfrm>
            <a:off x="1231732" y="1984516"/>
            <a:ext cx="1617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Um dos processos CRT criados. Neste caso, realizamos uma agregação, para sumarizar os valores das vendas.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AC8EA9-1867-4D84-B301-BF9C0CD50987}"/>
              </a:ext>
            </a:extLst>
          </p:cNvPr>
          <p:cNvSpPr txBox="1"/>
          <p:nvPr/>
        </p:nvSpPr>
        <p:spPr>
          <a:xfrm>
            <a:off x="209462" y="3878450"/>
            <a:ext cx="161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contidos no relatório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776CAFCA-5379-44BA-9A32-1A4A72D3F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15" y="3617607"/>
            <a:ext cx="4657823" cy="1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Orchestration</a:t>
            </a:r>
            <a:endParaRPr lang="pt-BR" sz="3200" b="1" dirty="0">
              <a:solidFill>
                <a:schemeClr val="bg1"/>
              </a:solidFill>
              <a:latin typeface="Gotham HTF Medium"/>
              <a:cs typeface="Gotham HTF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8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965CEC-C74A-482E-B9C6-FB1A376E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20" y="512720"/>
            <a:ext cx="1742514" cy="711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B86097-E36F-4E19-9985-B3D425AF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61" y="2388157"/>
            <a:ext cx="3134845" cy="21906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B3CB902-FF46-4E00-8F20-4AF13D55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97" y="481866"/>
            <a:ext cx="1138209" cy="16457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D5BF3A-ECD0-428E-8A74-0DD6EC24A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59" y="4189931"/>
            <a:ext cx="3429000" cy="4886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BDEA51-B756-4CDD-A5DE-418763A44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710" y="2346512"/>
            <a:ext cx="3252249" cy="1713049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D01EB02-EE35-4B19-9A42-14A1BAE02B01}"/>
              </a:ext>
            </a:extLst>
          </p:cNvPr>
          <p:cNvCxnSpPr/>
          <p:nvPr/>
        </p:nvCxnSpPr>
        <p:spPr>
          <a:xfrm>
            <a:off x="968188" y="774861"/>
            <a:ext cx="867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E80CB6-0C8D-4FFA-B9BD-1EB6250EF6B2}"/>
              </a:ext>
            </a:extLst>
          </p:cNvPr>
          <p:cNvSpPr txBox="1"/>
          <p:nvPr/>
        </p:nvSpPr>
        <p:spPr>
          <a:xfrm>
            <a:off x="93010" y="481866"/>
            <a:ext cx="152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Jobs de orquestração que foram criados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DF13F33-35CF-4636-986C-164D9FAE747A}"/>
              </a:ext>
            </a:extLst>
          </p:cNvPr>
          <p:cNvCxnSpPr/>
          <p:nvPr/>
        </p:nvCxnSpPr>
        <p:spPr>
          <a:xfrm>
            <a:off x="4542713" y="1883690"/>
            <a:ext cx="867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FCE492-E249-429B-AEE6-36DC2A8A8412}"/>
              </a:ext>
            </a:extLst>
          </p:cNvPr>
          <p:cNvSpPr txBox="1"/>
          <p:nvPr/>
        </p:nvSpPr>
        <p:spPr>
          <a:xfrm>
            <a:off x="3822636" y="719984"/>
            <a:ext cx="1742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Cada </a:t>
            </a:r>
            <a:r>
              <a:rPr lang="pt-BR" sz="1000" dirty="0" err="1"/>
              <a:t>job</a:t>
            </a:r>
            <a:r>
              <a:rPr lang="pt-BR" sz="1000" dirty="0"/>
              <a:t>, contém todos os Jobs que serão executados, neste caso, todos os Jobs HRM diário. Aplicamos a logica em que todos os Jobs de sua respectiva camada executem paralelamente.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426D2D5-4CEB-4549-9178-09B00A72256D}"/>
              </a:ext>
            </a:extLst>
          </p:cNvPr>
          <p:cNvCxnSpPr/>
          <p:nvPr/>
        </p:nvCxnSpPr>
        <p:spPr>
          <a:xfrm>
            <a:off x="2171973" y="4629991"/>
            <a:ext cx="867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DCABB-4EBE-4D52-8409-2525BDD5DB12}"/>
              </a:ext>
            </a:extLst>
          </p:cNvPr>
          <p:cNvSpPr txBox="1"/>
          <p:nvPr/>
        </p:nvSpPr>
        <p:spPr>
          <a:xfrm>
            <a:off x="1072321" y="2194894"/>
            <a:ext cx="18851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</a:t>
            </a:r>
            <a:r>
              <a:rPr lang="pt-BR" sz="1000" dirty="0" err="1"/>
              <a:t>job</a:t>
            </a:r>
            <a:r>
              <a:rPr lang="pt-BR" sz="1000" dirty="0"/>
              <a:t> com prefixo: “000_Periodicidade_FULL” é responsável por executar toda a malha, de acordo com a periodicidade. Neste caso, todos Jobs com carga diária são processados quando este é executado.</a:t>
            </a:r>
            <a:br>
              <a:rPr lang="pt-BR" sz="1000" dirty="0"/>
            </a:br>
            <a:r>
              <a:rPr lang="pt-BR" sz="1000" dirty="0"/>
              <a:t>Aplicamos uma logica em que cada camada executa separadamente, e o processo passa para a próxima camada apenas quando há a validação de que todos os </a:t>
            </a:r>
            <a:r>
              <a:rPr lang="pt-BR" sz="1000" dirty="0" err="1"/>
              <a:t>subjobs</a:t>
            </a:r>
            <a:r>
              <a:rPr lang="pt-BR" sz="1000" dirty="0"/>
              <a:t> obtiveram êxito em sua execução.</a:t>
            </a:r>
          </a:p>
        </p:txBody>
      </p:sp>
    </p:spTree>
    <p:extLst>
      <p:ext uri="{BB962C8B-B14F-4D97-AF65-F5344CB8AC3E}">
        <p14:creationId xmlns:p14="http://schemas.microsoft.com/office/powerpoint/2010/main" val="117481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ED5BF3A-ECD0-428E-8A74-0DD6EC24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61" y="2641367"/>
            <a:ext cx="3586885" cy="5111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BDEA51-B756-4CDD-A5DE-418763A4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61" y="617585"/>
            <a:ext cx="3586885" cy="18893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D26B8C-F7D7-4C6F-9ABE-F7CE5E12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160" y="3365546"/>
            <a:ext cx="3586884" cy="14053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AA8D0D-3B63-49E9-8CA8-8B11D415906D}"/>
              </a:ext>
            </a:extLst>
          </p:cNvPr>
          <p:cNvSpPr txBox="1"/>
          <p:nvPr/>
        </p:nvSpPr>
        <p:spPr>
          <a:xfrm>
            <a:off x="618565" y="1562240"/>
            <a:ext cx="2117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Criamos um diretório que armazenará os Jobs agendados, e nesse diretório incluímos os arquivos executáveis através do próprio </a:t>
            </a:r>
            <a:r>
              <a:rPr lang="pt-BR" sz="1000" dirty="0" err="1"/>
              <a:t>Talend</a:t>
            </a:r>
            <a:r>
              <a:rPr lang="pt-BR" sz="1000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041996-96CA-4052-A36A-DA148041AA0A}"/>
              </a:ext>
            </a:extLst>
          </p:cNvPr>
          <p:cNvSpPr txBox="1"/>
          <p:nvPr/>
        </p:nvSpPr>
        <p:spPr>
          <a:xfrm>
            <a:off x="748250" y="3734182"/>
            <a:ext cx="2117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Podemos criar as rotinas de agendamento para a execução desses arquivos .batch </a:t>
            </a:r>
          </a:p>
        </p:txBody>
      </p:sp>
    </p:spTree>
    <p:extLst>
      <p:ext uri="{BB962C8B-B14F-4D97-AF65-F5344CB8AC3E}">
        <p14:creationId xmlns:p14="http://schemas.microsoft.com/office/powerpoint/2010/main" val="276423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Outputs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023716-C2F1-4CCA-A04C-114A19CA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17" y="690315"/>
            <a:ext cx="4421841" cy="24559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DB55D55-E816-4E66-8068-8B42584E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17" y="3579179"/>
            <a:ext cx="4421841" cy="1277046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8B44F39-BF29-4106-9ED7-86D29BBB6A85}"/>
              </a:ext>
            </a:extLst>
          </p:cNvPr>
          <p:cNvCxnSpPr/>
          <p:nvPr/>
        </p:nvCxnSpPr>
        <p:spPr>
          <a:xfrm>
            <a:off x="948018" y="2238300"/>
            <a:ext cx="6925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F9F04BC-378C-48DD-8DD1-DAF96358C938}"/>
              </a:ext>
            </a:extLst>
          </p:cNvPr>
          <p:cNvCxnSpPr/>
          <p:nvPr/>
        </p:nvCxnSpPr>
        <p:spPr>
          <a:xfrm>
            <a:off x="964826" y="4479312"/>
            <a:ext cx="6925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84D495-62CD-4BDC-8810-266163346DC2}"/>
              </a:ext>
            </a:extLst>
          </p:cNvPr>
          <p:cNvSpPr txBox="1"/>
          <p:nvPr/>
        </p:nvSpPr>
        <p:spPr>
          <a:xfrm>
            <a:off x="198974" y="1284193"/>
            <a:ext cx="1531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Arquivos oriundos das execuções dos Jobs de </a:t>
            </a:r>
            <a:r>
              <a:rPr lang="pt-BR" dirty="0" err="1"/>
              <a:t>Raw</a:t>
            </a:r>
            <a:r>
              <a:rPr lang="pt-BR" dirty="0"/>
              <a:t> e </a:t>
            </a:r>
            <a:r>
              <a:rPr lang="pt-BR" dirty="0" err="1"/>
              <a:t>Harmonized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2ECF2-FB16-40D8-A81E-C9746E41FE85}"/>
              </a:ext>
            </a:extLst>
          </p:cNvPr>
          <p:cNvSpPr txBox="1"/>
          <p:nvPr/>
        </p:nvSpPr>
        <p:spPr>
          <a:xfrm>
            <a:off x="198974" y="3740648"/>
            <a:ext cx="153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Arquivos oriundos das execuções dos Jobs de </a:t>
            </a:r>
            <a:r>
              <a:rPr lang="pt-BR" dirty="0" err="1"/>
              <a:t>Curated</a:t>
            </a:r>
            <a:endParaRPr lang="pt-BR" dirty="0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EC20936B-6452-4E20-8E97-5E9A085E6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09247"/>
              </p:ext>
            </p:extLst>
          </p:nvPr>
        </p:nvGraphicFramePr>
        <p:xfrm>
          <a:off x="541383" y="3072202"/>
          <a:ext cx="5619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561240" imgH="439560" progId="Package">
                  <p:embed/>
                </p:oleObj>
              </mc:Choice>
              <mc:Fallback>
                <p:oleObj name="Objeto de Shell de Gerenciador" showAsIcon="1" r:id="rId4" imgW="561240" imgH="43956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B80D3AC8-6A5B-4FBF-AAA1-00DBEAEC50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83" y="3072202"/>
                        <a:ext cx="561975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3162A22-3BC1-4548-94D6-866495C9E076}"/>
              </a:ext>
            </a:extLst>
          </p:cNvPr>
          <p:cNvSpPr txBox="1"/>
          <p:nvPr/>
        </p:nvSpPr>
        <p:spPr>
          <a:xfrm>
            <a:off x="269674" y="2661085"/>
            <a:ext cx="11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Anexo com todos os arquivos</a:t>
            </a:r>
          </a:p>
        </p:txBody>
      </p:sp>
    </p:spTree>
    <p:extLst>
      <p:ext uri="{BB962C8B-B14F-4D97-AF65-F5344CB8AC3E}">
        <p14:creationId xmlns:p14="http://schemas.microsoft.com/office/powerpoint/2010/main" val="198032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1874855"/>
            <a:ext cx="2667123" cy="1077157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Datasets</a:t>
            </a:r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 e Relatórios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50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5B06B2-082D-43BA-A9FB-90916D1B9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492919"/>
            <a:ext cx="4838700" cy="9620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7C5851-A2A6-4CB7-9A96-EEC8C2EB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2736569"/>
            <a:ext cx="5019675" cy="108585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1C3A629-5231-476C-9967-8C41FCA1C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48508"/>
              </p:ext>
            </p:extLst>
          </p:nvPr>
        </p:nvGraphicFramePr>
        <p:xfrm>
          <a:off x="3149973" y="4055595"/>
          <a:ext cx="558053" cy="48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9973" y="4055595"/>
                        <a:ext cx="558053" cy="48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90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DF7CC8-7617-4341-85B2-3C597B29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4337"/>
            <a:ext cx="5791200" cy="107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CDE427-06DD-47C0-9C45-AF08A67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2" y="2821782"/>
            <a:ext cx="3215668" cy="16716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BFEDCF7-674E-43C6-AB17-AD793EA6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43" y="2821782"/>
            <a:ext cx="3106299" cy="1671637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508C76B-38DD-4C38-B3E6-911BE607C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70806"/>
              </p:ext>
            </p:extLst>
          </p:nvPr>
        </p:nvGraphicFramePr>
        <p:xfrm>
          <a:off x="1418664" y="4605314"/>
          <a:ext cx="524435" cy="45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664" y="4605314"/>
                        <a:ext cx="524435" cy="45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D76ED3F-011D-4F4A-8AED-32403EA9A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206844"/>
              </p:ext>
            </p:extLst>
          </p:nvPr>
        </p:nvGraphicFramePr>
        <p:xfrm>
          <a:off x="4823600" y="4605314"/>
          <a:ext cx="524436" cy="45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23600" y="4605314"/>
                        <a:ext cx="524436" cy="45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70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Metadados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DF7CC8-7617-4341-85B2-3C597B29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81" y="340598"/>
            <a:ext cx="4598054" cy="8545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08BA9DD-701B-48A6-9EA5-398D9FA2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81" y="1919369"/>
            <a:ext cx="5336381" cy="10863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B737F7-D637-44F9-82BF-205CDE87B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7601"/>
            <a:ext cx="6858000" cy="950544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641BEBB-CEC7-4632-83B6-E2A7945C6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968980"/>
              </p:ext>
            </p:extLst>
          </p:nvPr>
        </p:nvGraphicFramePr>
        <p:xfrm>
          <a:off x="272274" y="2335867"/>
          <a:ext cx="52225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74" y="2335867"/>
                        <a:ext cx="522252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99AE157-0A2A-441D-9957-37A727A3F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33258"/>
              </p:ext>
            </p:extLst>
          </p:nvPr>
        </p:nvGraphicFramePr>
        <p:xfrm>
          <a:off x="3252226" y="4644565"/>
          <a:ext cx="513838" cy="44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2226" y="4644565"/>
                        <a:ext cx="513838" cy="445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981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F0C73B-F77C-402C-AC78-A8CDB4DD2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" y="514350"/>
            <a:ext cx="4967323" cy="9182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6BAA63-CCEF-48B2-A07A-504EFC46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3" y="2275416"/>
            <a:ext cx="4074459" cy="714454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97F90192-8046-4140-AA77-B2A36714F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127973"/>
              </p:ext>
            </p:extLst>
          </p:nvPr>
        </p:nvGraphicFramePr>
        <p:xfrm>
          <a:off x="3028917" y="3165802"/>
          <a:ext cx="498969" cy="43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917" y="3165802"/>
                        <a:ext cx="498969" cy="432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970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A64456-754A-4A96-9415-E707D583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520933"/>
            <a:ext cx="5459787" cy="477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AE0BA4A-9122-43A0-96CD-A7452630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421606"/>
            <a:ext cx="5657850" cy="230505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625869C-B7EE-4B27-9ED7-D88DCFE5E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767207"/>
              </p:ext>
            </p:extLst>
          </p:nvPr>
        </p:nvGraphicFramePr>
        <p:xfrm>
          <a:off x="3142334" y="4011986"/>
          <a:ext cx="459032" cy="39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334" y="4011986"/>
                        <a:ext cx="459032" cy="39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13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D0691E3-9CCA-43FB-A5B7-10BBCD3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457200"/>
            <a:ext cx="6181725" cy="1047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6BED0B-9BE8-43DD-901A-44117720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7348"/>
            <a:ext cx="6858000" cy="149368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6D692F1-7F5A-40ED-8FEA-251901DE3A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643210"/>
              </p:ext>
            </p:extLst>
          </p:nvPr>
        </p:nvGraphicFramePr>
        <p:xfrm>
          <a:off x="3200400" y="3958198"/>
          <a:ext cx="457200" cy="39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3958198"/>
                        <a:ext cx="457200" cy="39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8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08BA9DD-701B-48A6-9EA5-398D9FA2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08" y="2045251"/>
            <a:ext cx="5336381" cy="10863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B737F7-D637-44F9-82BF-205CDE87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229"/>
            <a:ext cx="6858000" cy="9505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6602F1-767C-41D6-9D19-A85A10CC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" y="528637"/>
            <a:ext cx="5857875" cy="70485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8CF9F10-B3A2-4247-BCF4-E5870F69D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23066"/>
              </p:ext>
            </p:extLst>
          </p:nvPr>
        </p:nvGraphicFramePr>
        <p:xfrm>
          <a:off x="270546" y="2389584"/>
          <a:ext cx="459032" cy="39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546" y="2389584"/>
                        <a:ext cx="459032" cy="39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A71ABF8-EE0F-4DB0-8331-00EF480E7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574218"/>
              </p:ext>
            </p:extLst>
          </p:nvPr>
        </p:nvGraphicFramePr>
        <p:xfrm>
          <a:off x="3200400" y="4619626"/>
          <a:ext cx="457200" cy="39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0400" y="4619626"/>
                        <a:ext cx="457200" cy="39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601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56602F1-767C-41D6-9D19-A85A10CC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28637"/>
            <a:ext cx="5857875" cy="7048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6FDA391-410B-46CE-8982-EF460D79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7" y="3546327"/>
            <a:ext cx="6576943" cy="9288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3C80B5-B660-43C3-B7CE-C1F3D19C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13" y="1856323"/>
            <a:ext cx="6420973" cy="999163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354C57C-9860-4222-A38D-027CE32B5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53685"/>
              </p:ext>
            </p:extLst>
          </p:nvPr>
        </p:nvGraphicFramePr>
        <p:xfrm>
          <a:off x="3176865" y="2923491"/>
          <a:ext cx="504265" cy="43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865" y="2923491"/>
                        <a:ext cx="504265" cy="436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8307E3E-9B38-4421-ABA7-5F3D69E3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58069"/>
              </p:ext>
            </p:extLst>
          </p:nvPr>
        </p:nvGraphicFramePr>
        <p:xfrm>
          <a:off x="3201316" y="4508778"/>
          <a:ext cx="459032" cy="39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1316" y="4508778"/>
                        <a:ext cx="459032" cy="39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187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4DFEF9-743A-4DC6-B5B8-574A61D7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66626"/>
            <a:ext cx="6315075" cy="5048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797889F-CFC9-455B-8B58-0A59C82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1763665"/>
            <a:ext cx="5591175" cy="14192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66A0DA-3C3F-431B-8155-566CD24BAA06}"/>
              </a:ext>
            </a:extLst>
          </p:cNvPr>
          <p:cNvSpPr txBox="1"/>
          <p:nvPr/>
        </p:nvSpPr>
        <p:spPr>
          <a:xfrm>
            <a:off x="1348964" y="3304092"/>
            <a:ext cx="4483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Todos os </a:t>
            </a:r>
            <a:r>
              <a:rPr lang="pt-BR" sz="1000" dirty="0" err="1"/>
              <a:t>datasets</a:t>
            </a:r>
            <a:r>
              <a:rPr lang="pt-BR" sz="1000" dirty="0"/>
              <a:t> foram separados conforme a solicitação do time de </a:t>
            </a:r>
            <a:r>
              <a:rPr lang="pt-BR" sz="1000" dirty="0" err="1"/>
              <a:t>datascience</a:t>
            </a:r>
            <a:r>
              <a:rPr lang="pt-B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14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00" y="2279716"/>
            <a:ext cx="2189001" cy="588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8229"/>
            <a:ext cx="6858000" cy="51482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flipH="1">
            <a:off x="274181" y="262946"/>
            <a:ext cx="6355303" cy="4618447"/>
            <a:chOff x="274181" y="226026"/>
            <a:chExt cx="6355303" cy="461844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295174" y="380068"/>
              <a:ext cx="2488351" cy="21802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181" y="3043381"/>
              <a:ext cx="2725336" cy="1801092"/>
            </a:xfrm>
            <a:prstGeom prst="rect">
              <a:avLst/>
            </a:prstGeom>
          </p:spPr>
        </p:pic>
      </p:grpSp>
      <p:pic>
        <p:nvPicPr>
          <p:cNvPr id="1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00" y="2279711"/>
            <a:ext cx="2189001" cy="5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38B51B1-A587-4888-AFCB-7E9059FB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" y="-1"/>
            <a:ext cx="2350843" cy="5148263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FEBA78-E612-4613-AA24-8917EC2FF1FB}"/>
              </a:ext>
            </a:extLst>
          </p:cNvPr>
          <p:cNvCxnSpPr/>
          <p:nvPr/>
        </p:nvCxnSpPr>
        <p:spPr>
          <a:xfrm>
            <a:off x="2844059" y="2574130"/>
            <a:ext cx="25952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7C3CDA6-F94F-4436-9541-7B90AE273776}"/>
              </a:ext>
            </a:extLst>
          </p:cNvPr>
          <p:cNvCxnSpPr/>
          <p:nvPr/>
        </p:nvCxnSpPr>
        <p:spPr>
          <a:xfrm>
            <a:off x="2844059" y="4017448"/>
            <a:ext cx="25952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6516A4-220B-41CC-82AE-C99A3563BCD6}"/>
              </a:ext>
            </a:extLst>
          </p:cNvPr>
          <p:cNvSpPr txBox="1"/>
          <p:nvPr/>
        </p:nvSpPr>
        <p:spPr>
          <a:xfrm>
            <a:off x="2844059" y="1101369"/>
            <a:ext cx="27230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Criamos uma conexão com o banco de dados </a:t>
            </a:r>
            <a:r>
              <a:rPr lang="pt-BR" sz="1100" dirty="0" err="1"/>
              <a:t>AdventureWorks</a:t>
            </a:r>
            <a:r>
              <a:rPr lang="pt-BR" sz="1100" dirty="0"/>
              <a:t>, e utilizamos as tabelas do bando como origem para os processos da camada RAW.</a:t>
            </a:r>
            <a:br>
              <a:rPr lang="pt-BR" sz="1100" dirty="0"/>
            </a:br>
            <a:r>
              <a:rPr lang="pt-BR" sz="1100" dirty="0"/>
              <a:t>Nesses processos, não houveram tratamento ou manipulação, apenas a extração dos dados brutos.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AC6B81-512A-4AB7-AE16-53E60CA945F3}"/>
              </a:ext>
            </a:extLst>
          </p:cNvPr>
          <p:cNvSpPr txBox="1"/>
          <p:nvPr/>
        </p:nvSpPr>
        <p:spPr>
          <a:xfrm>
            <a:off x="2844059" y="4168253"/>
            <a:ext cx="272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 estrutura </a:t>
            </a:r>
            <a:r>
              <a:rPr lang="pt-BR" sz="1100" dirty="0" err="1"/>
              <a:t>Flatfile_Raw</a:t>
            </a:r>
            <a:r>
              <a:rPr lang="pt-BR" sz="1100" dirty="0"/>
              <a:t>, contém os arquivos com dados brutos. São as origens dos processos da camada </a:t>
            </a:r>
            <a:r>
              <a:rPr lang="pt-BR" sz="1100" dirty="0" err="1"/>
              <a:t>harmonized</a:t>
            </a:r>
            <a:r>
              <a:rPr lang="pt-BR" sz="1100" dirty="0"/>
              <a:t>, e os destinos dos processos da camada </a:t>
            </a:r>
            <a:r>
              <a:rPr lang="pt-BR" sz="1100" dirty="0" err="1"/>
              <a:t>raw</a:t>
            </a:r>
            <a:r>
              <a:rPr lang="pt-BR" sz="11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20EAE2-70A7-44E9-9584-F453A203FD48}"/>
              </a:ext>
            </a:extLst>
          </p:cNvPr>
          <p:cNvSpPr txBox="1"/>
          <p:nvPr/>
        </p:nvSpPr>
        <p:spPr>
          <a:xfrm>
            <a:off x="2844059" y="2804088"/>
            <a:ext cx="27230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 estrutura </a:t>
            </a:r>
            <a:r>
              <a:rPr lang="pt-BR" sz="1100" dirty="0" err="1"/>
              <a:t>Flatfile_HRM</a:t>
            </a:r>
            <a:r>
              <a:rPr lang="pt-BR" sz="1100" dirty="0"/>
              <a:t>, contém os arquivos já harmonizados. São as origens dos processos da camada </a:t>
            </a:r>
            <a:r>
              <a:rPr lang="pt-BR" sz="1100" dirty="0" err="1"/>
              <a:t>curated</a:t>
            </a:r>
            <a:r>
              <a:rPr lang="pt-BR" sz="1100" dirty="0"/>
              <a:t>, e os destinos dos processos da camada </a:t>
            </a:r>
            <a:r>
              <a:rPr lang="pt-BR" sz="1100" dirty="0" err="1"/>
              <a:t>harmonized</a:t>
            </a:r>
            <a:r>
              <a:rPr lang="pt-BR" sz="1100" dirty="0"/>
              <a:t>. Esses já possuem tratamentos.</a:t>
            </a:r>
          </a:p>
        </p:txBody>
      </p:sp>
    </p:spTree>
    <p:extLst>
      <p:ext uri="{BB962C8B-B14F-4D97-AF65-F5344CB8AC3E}">
        <p14:creationId xmlns:p14="http://schemas.microsoft.com/office/powerpoint/2010/main" val="400184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Jobs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1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7181A2-EF34-479C-B3D5-7F71D7D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5" y="-1"/>
            <a:ext cx="2900430" cy="51482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A535DF-AE59-4FF7-9989-BF3E78BD009C}"/>
              </a:ext>
            </a:extLst>
          </p:cNvPr>
          <p:cNvSpPr txBox="1"/>
          <p:nvPr/>
        </p:nvSpPr>
        <p:spPr>
          <a:xfrm>
            <a:off x="3605607" y="1596939"/>
            <a:ext cx="290042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Foi criado um folder distinto  para cada uma das camadas.</a:t>
            </a:r>
          </a:p>
          <a:p>
            <a:r>
              <a:rPr lang="pt-BR" sz="1100" dirty="0"/>
              <a:t>A nomenclatura dos processos foi padronizada, indicando se é um processo de ingestão, a camada a qual está associado, o tipo de carga, assunto e quando o processo não é diário trás no nome a periodicidade.</a:t>
            </a:r>
          </a:p>
          <a:p>
            <a:endParaRPr lang="pt-BR" sz="1100" dirty="0"/>
          </a:p>
          <a:p>
            <a:r>
              <a:rPr lang="pt-BR" sz="1100" dirty="0"/>
              <a:t>Também foi criado um folder de processos de orquestração, responsáveis pela execução da malha.</a:t>
            </a:r>
          </a:p>
        </p:txBody>
      </p:sp>
    </p:spTree>
    <p:extLst>
      <p:ext uri="{BB962C8B-B14F-4D97-AF65-F5344CB8AC3E}">
        <p14:creationId xmlns:p14="http://schemas.microsoft.com/office/powerpoint/2010/main" val="96642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RAW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A70347-40BC-44B5-8508-02F8BC4B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868" y="574631"/>
            <a:ext cx="1935879" cy="11269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FCE838-204D-4249-98AD-49977D55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68" y="1772626"/>
            <a:ext cx="3717664" cy="11716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740886-BF3B-493D-86CA-921F0255C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57" y="440867"/>
            <a:ext cx="1759839" cy="1813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7CCE7F-2CD4-40D8-A085-1C8FD021A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240" y="606750"/>
            <a:ext cx="1452836" cy="8602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0D4A69-2098-4843-B241-EFA2735C1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866" y="3975580"/>
            <a:ext cx="2471112" cy="86023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8D4869D-21E8-4A6B-9C8F-09A3D76DD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57" y="3975580"/>
            <a:ext cx="2814636" cy="9477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2596F8A-C113-4300-804E-DA5BC9257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1323" y="3019214"/>
            <a:ext cx="4097429" cy="837301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448C650C-3083-4E4A-844B-954B47D15F10}"/>
              </a:ext>
            </a:extLst>
          </p:cNvPr>
          <p:cNvSpPr/>
          <p:nvPr/>
        </p:nvSpPr>
        <p:spPr>
          <a:xfrm rot="16200000">
            <a:off x="4588344" y="777737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53C421-98D8-4244-994A-864AD401A8F1}"/>
              </a:ext>
            </a:extLst>
          </p:cNvPr>
          <p:cNvSpPr txBox="1"/>
          <p:nvPr/>
        </p:nvSpPr>
        <p:spPr>
          <a:xfrm>
            <a:off x="1781262" y="1206188"/>
            <a:ext cx="730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Origem</a:t>
            </a:r>
          </a:p>
          <a:p>
            <a:r>
              <a:rPr lang="pt-BR" sz="1100" dirty="0" err="1"/>
              <a:t>Database</a:t>
            </a:r>
            <a:endParaRPr lang="pt-BR" sz="11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DFDDCD-C83A-4B45-B000-B4D713255584}"/>
              </a:ext>
            </a:extLst>
          </p:cNvPr>
          <p:cNvSpPr txBox="1"/>
          <p:nvPr/>
        </p:nvSpPr>
        <p:spPr>
          <a:xfrm>
            <a:off x="4383300" y="1222674"/>
            <a:ext cx="104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Destino</a:t>
            </a:r>
            <a:br>
              <a:rPr lang="pt-BR" sz="1100" dirty="0"/>
            </a:br>
            <a:r>
              <a:rPr lang="pt-BR" sz="1100" dirty="0"/>
              <a:t>Arquivos RAW</a:t>
            </a: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21453F6-91EA-4639-96B9-847BF856A5D6}"/>
              </a:ext>
            </a:extLst>
          </p:cNvPr>
          <p:cNvSpPr/>
          <p:nvPr/>
        </p:nvSpPr>
        <p:spPr>
          <a:xfrm rot="16200000">
            <a:off x="1968925" y="777737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96FE4FC-F6B6-4879-B1A6-53A9BC31ED2C}"/>
              </a:ext>
            </a:extLst>
          </p:cNvPr>
          <p:cNvCxnSpPr>
            <a:cxnSpLocks/>
          </p:cNvCxnSpPr>
          <p:nvPr/>
        </p:nvCxnSpPr>
        <p:spPr>
          <a:xfrm>
            <a:off x="1894014" y="2801408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1D8278-70E0-48D2-A700-71EA2132B334}"/>
              </a:ext>
            </a:extLst>
          </p:cNvPr>
          <p:cNvSpPr txBox="1"/>
          <p:nvPr/>
        </p:nvSpPr>
        <p:spPr>
          <a:xfrm>
            <a:off x="1329232" y="2397414"/>
            <a:ext cx="1238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Um dos processos RAW criados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66C3225-6DF0-4837-AE03-08189FA8C205}"/>
              </a:ext>
            </a:extLst>
          </p:cNvPr>
          <p:cNvCxnSpPr>
            <a:cxnSpLocks/>
          </p:cNvCxnSpPr>
          <p:nvPr/>
        </p:nvCxnSpPr>
        <p:spPr>
          <a:xfrm>
            <a:off x="1894014" y="3610443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4CB3ADE-7523-4E9E-8499-CCAC70B82C4B}"/>
              </a:ext>
            </a:extLst>
          </p:cNvPr>
          <p:cNvCxnSpPr>
            <a:cxnSpLocks/>
          </p:cNvCxnSpPr>
          <p:nvPr/>
        </p:nvCxnSpPr>
        <p:spPr>
          <a:xfrm>
            <a:off x="3456807" y="4724403"/>
            <a:ext cx="4473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01C05F-8908-4A82-98AC-C088EF92BC23}"/>
              </a:ext>
            </a:extLst>
          </p:cNvPr>
          <p:cNvSpPr txBox="1"/>
          <p:nvPr/>
        </p:nvSpPr>
        <p:spPr>
          <a:xfrm>
            <a:off x="3294222" y="4327756"/>
            <a:ext cx="796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Dados no destino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214107E7-D010-4969-A29D-977EB4FC25A5}"/>
              </a:ext>
            </a:extLst>
          </p:cNvPr>
          <p:cNvCxnSpPr>
            <a:cxnSpLocks/>
          </p:cNvCxnSpPr>
          <p:nvPr/>
        </p:nvCxnSpPr>
        <p:spPr>
          <a:xfrm>
            <a:off x="564776" y="3792264"/>
            <a:ext cx="0" cy="183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CDB391E-0109-420D-8D33-46F16118E086}"/>
              </a:ext>
            </a:extLst>
          </p:cNvPr>
          <p:cNvSpPr txBox="1"/>
          <p:nvPr/>
        </p:nvSpPr>
        <p:spPr>
          <a:xfrm>
            <a:off x="262220" y="3401721"/>
            <a:ext cx="698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Arquivos gerados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A51A3D4-1979-46C0-AAA5-D7ED8171F458}"/>
              </a:ext>
            </a:extLst>
          </p:cNvPr>
          <p:cNvCxnSpPr>
            <a:cxnSpLocks/>
          </p:cNvCxnSpPr>
          <p:nvPr/>
        </p:nvCxnSpPr>
        <p:spPr>
          <a:xfrm>
            <a:off x="1894014" y="2813490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B3716E9E-648D-4317-A4B4-9E2D397C2523}"/>
              </a:ext>
            </a:extLst>
          </p:cNvPr>
          <p:cNvCxnSpPr>
            <a:cxnSpLocks/>
          </p:cNvCxnSpPr>
          <p:nvPr/>
        </p:nvCxnSpPr>
        <p:spPr>
          <a:xfrm>
            <a:off x="1894014" y="3622525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56949E5-6801-401B-A4ED-BBA1C8ACE970}"/>
              </a:ext>
            </a:extLst>
          </p:cNvPr>
          <p:cNvSpPr txBox="1"/>
          <p:nvPr/>
        </p:nvSpPr>
        <p:spPr>
          <a:xfrm>
            <a:off x="1329233" y="3401721"/>
            <a:ext cx="1238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Dados na Origem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2FC057CA-39B9-490B-B7AD-3F359946BEC6}"/>
              </a:ext>
            </a:extLst>
          </p:cNvPr>
          <p:cNvCxnSpPr>
            <a:cxnSpLocks/>
          </p:cNvCxnSpPr>
          <p:nvPr/>
        </p:nvCxnSpPr>
        <p:spPr>
          <a:xfrm>
            <a:off x="564776" y="3804346"/>
            <a:ext cx="0" cy="183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94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Harmonized</a:t>
            </a:r>
            <a:endParaRPr lang="pt-BR" sz="3200" b="1" dirty="0">
              <a:solidFill>
                <a:schemeClr val="bg1"/>
              </a:solidFill>
              <a:latin typeface="Gotham HTF Medium"/>
              <a:cs typeface="Gotham HTF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5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4262F0-109A-46C0-9C37-781D5695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34" y="439359"/>
            <a:ext cx="1406877" cy="8323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84A3A7-6A19-4913-A1D5-16903C71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3" y="419097"/>
            <a:ext cx="1865364" cy="849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93D0A1-C959-4FB2-987B-45496548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82" y="445966"/>
            <a:ext cx="1387934" cy="8254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1953AF-0645-4133-B5F5-DD477D9EA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81" y="1367002"/>
            <a:ext cx="2743201" cy="21400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414FE7-A48B-4E74-9A71-0F6114A1E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76" y="4358303"/>
            <a:ext cx="2581753" cy="68584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39BF575-938A-4D1F-A223-F4B5F1C28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409" y="4350803"/>
            <a:ext cx="3423871" cy="6417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082378-B60A-4B9B-AF3B-C76CE9700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733" y="3565144"/>
            <a:ext cx="5029338" cy="727603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C97F444E-1144-407A-ABEE-B665D63019F5}"/>
              </a:ext>
            </a:extLst>
          </p:cNvPr>
          <p:cNvSpPr/>
          <p:nvPr/>
        </p:nvSpPr>
        <p:spPr>
          <a:xfrm rot="16200000">
            <a:off x="4333589" y="330364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F80BFB-3592-4DB2-8AA1-1945EEFB9F09}"/>
              </a:ext>
            </a:extLst>
          </p:cNvPr>
          <p:cNvSpPr txBox="1"/>
          <p:nvPr/>
        </p:nvSpPr>
        <p:spPr>
          <a:xfrm>
            <a:off x="1659733" y="781081"/>
            <a:ext cx="1109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Origem</a:t>
            </a:r>
          </a:p>
          <a:p>
            <a:r>
              <a:rPr lang="pt-BR" sz="1000" dirty="0"/>
              <a:t>Arquivos RAW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AFACFC-EC32-4EC1-A2D8-FBE2A605D772}"/>
              </a:ext>
            </a:extLst>
          </p:cNvPr>
          <p:cNvSpPr txBox="1"/>
          <p:nvPr/>
        </p:nvSpPr>
        <p:spPr>
          <a:xfrm>
            <a:off x="4128545" y="775301"/>
            <a:ext cx="104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Destino</a:t>
            </a:r>
            <a:br>
              <a:rPr lang="pt-BR" sz="1000" dirty="0"/>
            </a:br>
            <a:r>
              <a:rPr lang="pt-BR" sz="1000" dirty="0"/>
              <a:t>Arquivos HRM</a:t>
            </a: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245864D-2BDE-49BE-AC55-1CD485256F0E}"/>
              </a:ext>
            </a:extLst>
          </p:cNvPr>
          <p:cNvSpPr/>
          <p:nvPr/>
        </p:nvSpPr>
        <p:spPr>
          <a:xfrm rot="16200000">
            <a:off x="1848649" y="330364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A0C2BE2-AF3E-4EB0-B1D1-554DF1BD5362}"/>
              </a:ext>
            </a:extLst>
          </p:cNvPr>
          <p:cNvCxnSpPr>
            <a:cxnSpLocks/>
          </p:cNvCxnSpPr>
          <p:nvPr/>
        </p:nvCxnSpPr>
        <p:spPr>
          <a:xfrm>
            <a:off x="1726520" y="2098872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20D2576-26AA-4DAC-8C86-9CB3E067341A}"/>
              </a:ext>
            </a:extLst>
          </p:cNvPr>
          <p:cNvSpPr txBox="1"/>
          <p:nvPr/>
        </p:nvSpPr>
        <p:spPr>
          <a:xfrm>
            <a:off x="1161738" y="1635207"/>
            <a:ext cx="1238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Um dos processos HRM criados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C7546F4E-1F2C-4B2C-8D07-237BF26FCC31}"/>
              </a:ext>
            </a:extLst>
          </p:cNvPr>
          <p:cNvCxnSpPr>
            <a:cxnSpLocks/>
          </p:cNvCxnSpPr>
          <p:nvPr/>
        </p:nvCxnSpPr>
        <p:spPr>
          <a:xfrm>
            <a:off x="1942682" y="3268993"/>
            <a:ext cx="0" cy="23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959AA50-BF58-4EB2-B421-25CCD14DBB7A}"/>
              </a:ext>
            </a:extLst>
          </p:cNvPr>
          <p:cNvSpPr txBox="1"/>
          <p:nvPr/>
        </p:nvSpPr>
        <p:spPr>
          <a:xfrm>
            <a:off x="1383055" y="3028295"/>
            <a:ext cx="1238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Dados na Origem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A4861606-FC5B-452F-8623-C9E5E63D2E05}"/>
              </a:ext>
            </a:extLst>
          </p:cNvPr>
          <p:cNvCxnSpPr>
            <a:cxnSpLocks/>
          </p:cNvCxnSpPr>
          <p:nvPr/>
        </p:nvCxnSpPr>
        <p:spPr>
          <a:xfrm>
            <a:off x="648438" y="4069738"/>
            <a:ext cx="0" cy="183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2F5BA9-B604-4A8A-8143-74D3A6ACC743}"/>
              </a:ext>
            </a:extLst>
          </p:cNvPr>
          <p:cNvSpPr txBox="1"/>
          <p:nvPr/>
        </p:nvSpPr>
        <p:spPr>
          <a:xfrm>
            <a:off x="345882" y="3679195"/>
            <a:ext cx="698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Arquivos gerados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EDB42210-51BC-4012-8332-C4C8735E2CBE}"/>
              </a:ext>
            </a:extLst>
          </p:cNvPr>
          <p:cNvCxnSpPr>
            <a:cxnSpLocks/>
          </p:cNvCxnSpPr>
          <p:nvPr/>
        </p:nvCxnSpPr>
        <p:spPr>
          <a:xfrm>
            <a:off x="2853056" y="4866133"/>
            <a:ext cx="342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63E5A8F-C242-4344-ADC9-E26CB7A2847D}"/>
              </a:ext>
            </a:extLst>
          </p:cNvPr>
          <p:cNvSpPr txBox="1"/>
          <p:nvPr/>
        </p:nvSpPr>
        <p:spPr>
          <a:xfrm>
            <a:off x="2696378" y="4516560"/>
            <a:ext cx="65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Dados no destino</a:t>
            </a:r>
          </a:p>
        </p:txBody>
      </p:sp>
    </p:spTree>
    <p:extLst>
      <p:ext uri="{BB962C8B-B14F-4D97-AF65-F5344CB8AC3E}">
        <p14:creationId xmlns:p14="http://schemas.microsoft.com/office/powerpoint/2010/main" val="4279107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444</Words>
  <Application>Microsoft Office PowerPoint</Application>
  <PresentationFormat>Personalizar</PresentationFormat>
  <Paragraphs>44</Paragraphs>
  <Slides>27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Gotham HTF Medium</vt:lpstr>
      <vt:lpstr>Office Theme</vt:lpstr>
      <vt:lpstr>Objeto de Shell de Gerenciador</vt:lpstr>
      <vt:lpstr>Macro-Enabled Worksheet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Hugo Santini</cp:lastModifiedBy>
  <cp:revision>93</cp:revision>
  <dcterms:created xsi:type="dcterms:W3CDTF">2019-02-14T16:56:41Z</dcterms:created>
  <dcterms:modified xsi:type="dcterms:W3CDTF">2021-07-17T01:17:03Z</dcterms:modified>
</cp:coreProperties>
</file>